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9" r:id="rId3"/>
    <p:sldId id="272" r:id="rId4"/>
    <p:sldId id="273" r:id="rId5"/>
    <p:sldId id="274" r:id="rId6"/>
    <p:sldId id="267" r:id="rId7"/>
    <p:sldId id="275" r:id="rId8"/>
    <p:sldId id="263" r:id="rId9"/>
    <p:sldId id="257" r:id="rId10"/>
    <p:sldId id="277" r:id="rId11"/>
    <p:sldId id="278" r:id="rId12"/>
    <p:sldId id="266" r:id="rId13"/>
    <p:sldId id="268" r:id="rId14"/>
    <p:sldId id="279" r:id="rId15"/>
    <p:sldId id="282" r:id="rId16"/>
    <p:sldId id="281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-120" y="-1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39303" y="2719179"/>
            <a:ext cx="5615964" cy="1470025"/>
          </a:xfrm>
          <a:prstGeom prst="rect">
            <a:avLst/>
          </a:prstGeom>
        </p:spPr>
        <p:txBody>
          <a:bodyPr/>
          <a:lstStyle>
            <a:lvl1pPr algn="l">
              <a:defRPr sz="4667" b="1" i="0">
                <a:solidFill>
                  <a:srgbClr val="65B500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MAIN TITLE </a:t>
            </a:r>
            <a:br>
              <a:rPr lang="en-GB" dirty="0"/>
            </a:br>
            <a:r>
              <a:rPr lang="en-GB" dirty="0"/>
              <a:t>GOES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303" y="4507349"/>
            <a:ext cx="5615964" cy="864927"/>
          </a:xfrm>
        </p:spPr>
        <p:txBody>
          <a:bodyPr>
            <a:normAutofit/>
          </a:bodyPr>
          <a:lstStyle>
            <a:lvl1pPr marL="0" indent="0" algn="l">
              <a:buNone/>
              <a:defRPr sz="3333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39752" y="5690421"/>
            <a:ext cx="5615515" cy="44726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sz="2000" dirty="0"/>
              <a:t>-Authors of Presentation / Date 2018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B53169-3BD2-B04D-92AC-1774A9921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923"/>
          <a:stretch/>
        </p:blipFill>
        <p:spPr>
          <a:xfrm>
            <a:off x="6694568" y="0"/>
            <a:ext cx="549743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4FE581-FF10-4DAA-8046-21258C456C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4" y="428832"/>
            <a:ext cx="4852425" cy="73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8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04658-11A6-4F99-9E0A-6E6894E9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8701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860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3847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9189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imag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3508" cy="690589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69552" y="2576648"/>
            <a:ext cx="8534400" cy="957537"/>
          </a:xfr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“Quote goes here”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823237" y="4944065"/>
            <a:ext cx="4627033" cy="42032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- Name Surname</a:t>
            </a:r>
          </a:p>
        </p:txBody>
      </p:sp>
    </p:spTree>
    <p:extLst>
      <p:ext uri="{BB962C8B-B14F-4D97-AF65-F5344CB8AC3E}">
        <p14:creationId xmlns:p14="http://schemas.microsoft.com/office/powerpoint/2010/main" val="25183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4667" b="1" i="0">
                <a:solidFill>
                  <a:srgbClr val="65B500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MAIN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615877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333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3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395413"/>
            <a:ext cx="10972801" cy="887081"/>
          </a:xfrm>
          <a:prstGeom prst="rect">
            <a:avLst/>
          </a:prstGeom>
        </p:spPr>
        <p:txBody>
          <a:bodyPr/>
          <a:lstStyle>
            <a:lvl1pPr algn="l">
              <a:defRPr sz="4667" b="1" i="0">
                <a:solidFill>
                  <a:srgbClr val="65B500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MAIN TITLE GOES HERE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06280"/>
            <a:ext cx="5386917" cy="3951288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667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133">
                <a:solidFill>
                  <a:srgbClr val="595959"/>
                </a:solidFill>
              </a:defRPr>
            </a:lvl4pPr>
            <a:lvl5pPr>
              <a:defRPr sz="2133">
                <a:solidFill>
                  <a:srgbClr val="595959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06280"/>
            <a:ext cx="5389033" cy="3951288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667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133">
                <a:solidFill>
                  <a:srgbClr val="595959"/>
                </a:solidFill>
              </a:defRPr>
            </a:lvl4pPr>
            <a:lvl5pPr>
              <a:defRPr sz="2133">
                <a:solidFill>
                  <a:srgbClr val="595959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0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>
                <a:solidFill>
                  <a:srgbClr val="595959"/>
                </a:solidFill>
              </a:defRPr>
            </a:lvl1pPr>
            <a:lvl2pPr>
              <a:defRPr sz="3200">
                <a:solidFill>
                  <a:srgbClr val="595959"/>
                </a:solidFill>
              </a:defRPr>
            </a:lvl2pPr>
            <a:lvl3pPr>
              <a:defRPr sz="2667">
                <a:solidFill>
                  <a:srgbClr val="595959"/>
                </a:solidFill>
              </a:defRPr>
            </a:lvl3pPr>
            <a:lvl4pPr>
              <a:defRPr sz="2400">
                <a:solidFill>
                  <a:srgbClr val="595959"/>
                </a:solidFill>
              </a:defRPr>
            </a:lvl4pPr>
            <a:lvl5pPr>
              <a:defRPr sz="2400">
                <a:solidFill>
                  <a:srgbClr val="59595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520860" y="1601604"/>
            <a:ext cx="3249569" cy="3249571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32832" y="2876593"/>
            <a:ext cx="3249569" cy="3249571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1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4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9854" y="11497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24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28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584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17649"/>
            <a:ext cx="12192000" cy="700"/>
          </a:xfrm>
          <a:prstGeom prst="line">
            <a:avLst/>
          </a:prstGeom>
          <a:ln>
            <a:solidFill>
              <a:srgbClr val="86BC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 userDrawn="1"/>
        </p:nvSpPr>
        <p:spPr>
          <a:xfrm>
            <a:off x="8201410" y="234207"/>
            <a:ext cx="3380991" cy="784141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Tx/>
              <a:buNone/>
              <a:defRPr lang="en-US" sz="1600" b="1" i="0" kern="1200" baseline="0" smtClean="0">
                <a:solidFill>
                  <a:srgbClr val="86BC25"/>
                </a:solidFill>
                <a:effectLst/>
                <a:latin typeface="Arial"/>
                <a:ea typeface="Arial Narrow" charset="0"/>
                <a:cs typeface="Arial"/>
              </a:defRPr>
            </a:lvl1pPr>
            <a:lvl2pPr marL="800100" indent="-3429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Dosis Bold"/>
                <a:ea typeface="+mn-ea"/>
                <a:cs typeface="Dosis Bold"/>
              </a:defRPr>
            </a:lvl2pPr>
            <a:lvl3pPr marL="1257300" indent="-34290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Dosis Bold"/>
                <a:ea typeface="+mn-ea"/>
                <a:cs typeface="Dosis Bold"/>
              </a:defRPr>
            </a:lvl3pPr>
            <a:lvl4pPr marL="1546225" indent="-28575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Dosis Bold"/>
                <a:ea typeface="+mn-ea"/>
                <a:cs typeface="Dosis Bold"/>
              </a:defRPr>
            </a:lvl4pPr>
            <a:lvl5pPr marL="1893887" indent="-28575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Dosis Bold"/>
                <a:ea typeface="+mn-ea"/>
                <a:cs typeface="Dosis Bold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noProof="0" dirty="0">
                <a:solidFill>
                  <a:srgbClr val="97C530"/>
                </a:solidFill>
                <a:latin typeface="Helvetica" charset="0"/>
              </a:rPr>
              <a:t>Réconcilier les différences,  créer la confiance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58B1C6-553F-40D6-B4FB-542FE7C2535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49606"/>
            <a:ext cx="363982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1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mersdialogue.org/" TargetMode="External"/><Relationship Id="rId4" Type="http://schemas.openxmlformats.org/officeDocument/2006/relationships/hyperlink" Target="http://www.fb.com/FarmersDialogue" TargetMode="External"/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secure.iofc.org/controlpanel/index.php?topic=details_mailalias&amp;id=9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303" y="2719180"/>
            <a:ext cx="6952728" cy="1470025"/>
          </a:xfrm>
        </p:spPr>
        <p:txBody>
          <a:bodyPr/>
          <a:lstStyle/>
          <a:p>
            <a:r>
              <a:rPr lang="en-US" dirty="0"/>
              <a:t>Dialogue entre </a:t>
            </a:r>
            <a:r>
              <a:rPr lang="en-US" dirty="0" err="1"/>
              <a:t>Agriculteurs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303" y="4507349"/>
            <a:ext cx="7450812" cy="864927"/>
          </a:xfrm>
        </p:spPr>
        <p:txBody>
          <a:bodyPr>
            <a:noAutofit/>
          </a:bodyPr>
          <a:lstStyle/>
          <a:p>
            <a:r>
              <a:rPr lang="fr-FR" sz="2800" dirty="0"/>
              <a:t>Lorsque les agriculteurs renouvellent leur vocation pour nourrir le monde
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-Claude Bourdin / October 2018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4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925109" y="2066853"/>
            <a:ext cx="8405434" cy="44101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fr-FR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800" dirty="0" smtClean="0">
                <a:solidFill>
                  <a:srgbClr val="FF0000"/>
                </a:solidFill>
              </a:rPr>
              <a:t>Objectifs du </a:t>
            </a:r>
            <a:r>
              <a:rPr lang="fr-FR" sz="2800" dirty="0">
                <a:solidFill>
                  <a:srgbClr val="FF0000"/>
                </a:solidFill>
              </a:rPr>
              <a:t>D</a:t>
            </a:r>
            <a:r>
              <a:rPr lang="fr-FR" sz="2800" dirty="0" smtClean="0">
                <a:solidFill>
                  <a:srgbClr val="FF0000"/>
                </a:solidFill>
              </a:rPr>
              <a:t>éveloppement Durable </a:t>
            </a:r>
            <a:r>
              <a:rPr lang="fr-FR" sz="2800" dirty="0">
                <a:solidFill>
                  <a:srgbClr val="FF0000"/>
                </a:solidFill>
              </a:rPr>
              <a:t>
(</a:t>
            </a:r>
            <a:r>
              <a:rPr lang="fr-FR" sz="2800" dirty="0" smtClean="0">
                <a:solidFill>
                  <a:srgbClr val="FF0000"/>
                </a:solidFill>
              </a:rPr>
              <a:t>ODD </a:t>
            </a:r>
            <a:r>
              <a:rPr lang="fr-FR" sz="2800" dirty="0">
                <a:solidFill>
                  <a:srgbClr val="FF0000"/>
                </a:solidFill>
              </a:rPr>
              <a:t>des Nations Unies)
</a:t>
            </a:r>
            <a:r>
              <a:rPr lang="fr-FR" sz="2200" dirty="0" smtClean="0">
                <a:solidFill>
                  <a:schemeClr val="tx1"/>
                </a:solidFill>
              </a:rPr>
              <a:t>n° 1 et 2 : Pas de pauvreté	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smtClean="0">
                <a:solidFill>
                  <a:schemeClr val="tx1"/>
                </a:solidFill>
              </a:rPr>
              <a:t>- </a:t>
            </a:r>
            <a:r>
              <a:rPr lang="fr-FR" sz="2200" dirty="0" smtClean="0">
                <a:solidFill>
                  <a:schemeClr val="tx1"/>
                </a:solidFill>
              </a:rPr>
              <a:t>Faim zéro</a:t>
            </a:r>
            <a:r>
              <a:rPr lang="fr-FR" sz="2200" dirty="0">
                <a:solidFill>
                  <a:schemeClr val="tx1"/>
                </a:solidFill>
              </a:rPr>
              <a:t>
</a:t>
            </a:r>
            <a:r>
              <a:rPr lang="fr-FR" sz="2200" dirty="0" smtClean="0">
                <a:solidFill>
                  <a:schemeClr val="tx1"/>
                </a:solidFill>
              </a:rPr>
              <a:t>n° </a:t>
            </a:r>
            <a:r>
              <a:rPr lang="fr-FR" sz="2200" dirty="0" smtClean="0">
                <a:solidFill>
                  <a:schemeClr val="tx1"/>
                </a:solidFill>
              </a:rPr>
              <a:t>11</a:t>
            </a:r>
            <a:r>
              <a:rPr lang="fr-FR" sz="2200" dirty="0" smtClean="0">
                <a:solidFill>
                  <a:schemeClr val="tx1"/>
                </a:solidFill>
              </a:rPr>
              <a:t>: Villes et communautés durables</a:t>
            </a:r>
          </a:p>
          <a:p>
            <a:pPr marL="0" indent="0" algn="ctr">
              <a:buNone/>
            </a:pPr>
            <a:r>
              <a:rPr lang="fr-FR" sz="2200" dirty="0" smtClean="0">
                <a:solidFill>
                  <a:schemeClr val="tx1"/>
                </a:solidFill>
              </a:rPr>
              <a:t>N° 13 et 15 : Lutte contre les changements climatique – Vie terrestre</a:t>
            </a:r>
            <a:r>
              <a:rPr lang="fr-FR" sz="2200" dirty="0">
                <a:solidFill>
                  <a:schemeClr val="tx1"/>
                </a:solidFill>
              </a:rPr>
              <a:t>
</a:t>
            </a:r>
            <a:r>
              <a:rPr lang="fr-FR" sz="2200" dirty="0" smtClean="0">
                <a:solidFill>
                  <a:schemeClr val="tx1"/>
                </a:solidFill>
              </a:rPr>
              <a:t>n° </a:t>
            </a:r>
            <a:r>
              <a:rPr lang="fr-FR" sz="2200" dirty="0" smtClean="0">
                <a:solidFill>
                  <a:schemeClr val="tx1"/>
                </a:solidFill>
              </a:rPr>
              <a:t>17 </a:t>
            </a:r>
            <a:r>
              <a:rPr lang="fr-FR" sz="2200" dirty="0" smtClean="0">
                <a:solidFill>
                  <a:schemeClr val="tx1"/>
                </a:solidFill>
              </a:rPr>
              <a:t>: Partenariats pour la réalisation des objectifs</a:t>
            </a:r>
            <a:r>
              <a:rPr lang="fr-FR" sz="2800" dirty="0">
                <a:solidFill>
                  <a:srgbClr val="FF0000"/>
                </a:solidFill>
              </a:rPr>
              <a:t>
</a:t>
            </a:r>
            <a:endParaRPr lang="fr-FR" sz="2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2800" dirty="0"/>
              <a:t>Les principes et objectifs de l'Association 
</a:t>
            </a:r>
            <a:r>
              <a:rPr lang="fr-FR" sz="2800" dirty="0">
                <a:solidFill>
                  <a:srgbClr val="FF0000"/>
                </a:solidFill>
              </a:rPr>
              <a:t>«Initiatives et Changement International»,</a:t>
            </a:r>
            <a:endParaRPr lang="fr-FR" dirty="0"/>
          </a:p>
          <a:p>
            <a:pPr marL="0" indent="0" algn="ctr">
              <a:spcBef>
                <a:spcPts val="0"/>
              </a:spcBef>
              <a:buNone/>
            </a:pPr>
            <a:endParaRPr lang="fr-FR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2000" dirty="0"/>
              <a:t>et en particulier son «Initiative pour la Terre, la Vie et la Paix»
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AE60CA1-7D1E-4E8B-AAAB-AFEB14AC3C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09585"/>
            <a:fld id="{E5210255-0A55-1D4A-95CD-5622E4974F56}" type="slidenum">
              <a:rPr lang="fr-FR" sz="2400">
                <a:solidFill>
                  <a:prstClr val="black"/>
                </a:solidFill>
                <a:latin typeface="Calibri"/>
              </a:rPr>
              <a:pPr defTabSz="609585"/>
              <a:t>10</a:t>
            </a:fld>
            <a:endParaRPr lang="fr-FR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82BEF26-914C-4A13-866C-5D6C44DE92B9}"/>
              </a:ext>
            </a:extLst>
          </p:cNvPr>
          <p:cNvSpPr/>
          <p:nvPr/>
        </p:nvSpPr>
        <p:spPr>
          <a:xfrm>
            <a:off x="975921" y="1296125"/>
            <a:ext cx="10205294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fr-FR" sz="4267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Farmers’ Dialogue General Framework</a:t>
            </a:r>
          </a:p>
        </p:txBody>
      </p:sp>
    </p:spTree>
    <p:extLst>
      <p:ext uri="{BB962C8B-B14F-4D97-AF65-F5344CB8AC3E}">
        <p14:creationId xmlns:p14="http://schemas.microsoft.com/office/powerpoint/2010/main" val="336252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DAA195E-9D1F-4708-98F7-331A9D1341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09585"/>
            <a:fld id="{E5210255-0A55-1D4A-95CD-5622E4974F56}" type="slidenum">
              <a:rPr lang="fr-FR" sz="2400">
                <a:solidFill>
                  <a:prstClr val="black"/>
                </a:solidFill>
                <a:latin typeface="Calibri"/>
              </a:rPr>
              <a:pPr defTabSz="609585"/>
              <a:t>11</a:t>
            </a:fld>
            <a:endParaRPr lang="fr-FR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Espace réservé du contenu 3" descr="DSCN193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113" y="2999759"/>
            <a:ext cx="6653775" cy="3657615"/>
          </a:xfrm>
        </p:spPr>
      </p:pic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044036"/>
            <a:ext cx="11639413" cy="88688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8000"/>
                </a:solidFill>
              </a:rPr>
              <a:t>Pour réhabiliter par l'agriculture, pour nourrir le monde
</a:t>
            </a:r>
          </a:p>
        </p:txBody>
      </p:sp>
    </p:spTree>
    <p:extLst>
      <p:ext uri="{BB962C8B-B14F-4D97-AF65-F5344CB8AC3E}">
        <p14:creationId xmlns:p14="http://schemas.microsoft.com/office/powerpoint/2010/main" val="413763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349829" y="1257591"/>
            <a:ext cx="9492342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8000"/>
                </a:solidFill>
              </a:rPr>
              <a:t>Les Principaux Enjeux Actuels
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81200" y="2400591"/>
            <a:ext cx="8229600" cy="2289363"/>
          </a:xfrm>
        </p:spPr>
        <p:txBody>
          <a:bodyPr>
            <a:noAutofit/>
          </a:bodyPr>
          <a:lstStyle/>
          <a:p>
            <a:r>
              <a:rPr lang="fr-FR" dirty="0"/>
              <a:t>Pauvreté
La production alimentaire pour une population mondiale croissante
Soin de l'environnement									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981200" y="4587199"/>
            <a:ext cx="8229600" cy="18926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667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agriculteurs sont en première ligne 
de contribuer avec des solutions 
à chacun de ces défis
</a:t>
            </a:r>
            <a:endParaRPr lang="fr-FR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A684BE-B9D4-4F70-8D9E-F1B209292F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09585"/>
            <a:fld id="{E5210255-0A55-1D4A-95CD-5622E4974F56}" type="slidenum">
              <a:rPr lang="fr-FR" sz="2400">
                <a:solidFill>
                  <a:prstClr val="black"/>
                </a:solidFill>
                <a:latin typeface="Calibri"/>
              </a:rPr>
              <a:pPr defTabSz="609585"/>
              <a:t>12</a:t>
            </a:fld>
            <a:endParaRPr lang="fr-FR"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20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26420" y="1153981"/>
            <a:ext cx="11139160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8000"/>
                </a:solidFill>
              </a:rPr>
              <a:t>Les Agriculteurs Face à leur Vocation
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81200" y="2296981"/>
            <a:ext cx="5878909" cy="2264039"/>
          </a:xfrm>
        </p:spPr>
        <p:txBody>
          <a:bodyPr>
            <a:normAutofit lnSpcReduction="10000"/>
          </a:bodyPr>
          <a:lstStyle/>
          <a:p>
            <a:r>
              <a:rPr lang="fr-FR" sz="2200" dirty="0"/>
              <a:t>Travail d'équipe entre agriculteurs
Organisations professionnelles communes
Des solutions techniques simples et pratiques
Marketing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1090" y="4096367"/>
            <a:ext cx="6945271" cy="20297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Qu'est-ce qui entrave les agriculteurs?
Où sont les résistances?
Quels sont les obstacles?
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1C8292-DE2D-4257-8B34-08F1B96BB8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09585"/>
            <a:fld id="{E5210255-0A55-1D4A-95CD-5622E4974F56}" type="slidenum">
              <a:rPr lang="fr-FR" sz="2400">
                <a:solidFill>
                  <a:prstClr val="black"/>
                </a:solidFill>
                <a:latin typeface="Calibri"/>
              </a:rPr>
              <a:pPr defTabSz="609585"/>
              <a:t>13</a:t>
            </a:fld>
            <a:endParaRPr lang="fr-FR"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03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09585"/>
            <a:fld id="{E51B06EF-6464-E742-BD97-9FAFD802D636}" type="slidenum">
              <a:rPr lang="en-US" sz="2400">
                <a:solidFill>
                  <a:prstClr val="black"/>
                </a:solidFill>
                <a:latin typeface="Calibri"/>
              </a:rPr>
              <a:pPr defTabSz="609585"/>
              <a:t>14</a:t>
            </a:fld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470" y="1955934"/>
            <a:ext cx="2193645" cy="146243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773727" y="3439636"/>
            <a:ext cx="281313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609585"/>
            <a:r>
              <a:rPr lang="fr-FR" dirty="0">
                <a:solidFill>
                  <a:prstClr val="black"/>
                </a:solidFill>
                <a:latin typeface="Tahoma"/>
              </a:rPr>
              <a:t>Besoin de lumière? 
</a:t>
            </a:r>
          </a:p>
        </p:txBody>
      </p:sp>
      <p:pic>
        <p:nvPicPr>
          <p:cNvPr id="7" name="Image 6" descr="BU00521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757" y="3932514"/>
            <a:ext cx="2628313" cy="73734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313892" y="4572322"/>
            <a:ext cx="4007251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609585"/>
            <a:r>
              <a:rPr lang="fr-FR" dirty="0">
                <a:solidFill>
                  <a:prstClr val="black"/>
                </a:solidFill>
                <a:latin typeface="Tahoma"/>
              </a:rPr>
              <a:t>Qu'est-ce qui doit être déverrouillé?
</a:t>
            </a:r>
          </a:p>
        </p:txBody>
      </p:sp>
      <p:pic>
        <p:nvPicPr>
          <p:cNvPr id="9" name="Image 8" descr="BU00527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170" y="3670225"/>
            <a:ext cx="1160711" cy="151023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995628" y="5198757"/>
            <a:ext cx="331826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609585"/>
            <a:r>
              <a:rPr lang="fr-FR">
                <a:solidFill>
                  <a:prstClr val="black"/>
                </a:solidFill>
                <a:latin typeface="Tahoma"/>
              </a:rPr>
              <a:t>Inutile? Débarrasse-toi de ça! 
</a:t>
            </a:r>
            <a:endParaRPr lang="fr-FR" dirty="0">
              <a:solidFill>
                <a:prstClr val="black"/>
              </a:solidFill>
              <a:latin typeface="Tahoma"/>
            </a:endParaRPr>
          </a:p>
        </p:txBody>
      </p:sp>
      <p:pic>
        <p:nvPicPr>
          <p:cNvPr id="11" name="Image 10" descr="j0182512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2827" y="1955934"/>
            <a:ext cx="1454391" cy="121240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637218" y="1956485"/>
            <a:ext cx="3928353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609585"/>
            <a:r>
              <a:rPr lang="fr-FR" dirty="0">
                <a:solidFill>
                  <a:prstClr val="black"/>
                </a:solidFill>
                <a:latin typeface="Tahoma"/>
              </a:rPr>
              <a:t>Je prends le temps en silence, 
Je regarde ma vie, 
Je le compare avec mes idéaux,...
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940" y="3670227"/>
            <a:ext cx="1569688" cy="15696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CDC1B5-E318-4819-89C4-C44186A7BFF0}"/>
              </a:ext>
            </a:extLst>
          </p:cNvPr>
          <p:cNvSpPr/>
          <p:nvPr/>
        </p:nvSpPr>
        <p:spPr>
          <a:xfrm>
            <a:off x="925130" y="1114401"/>
            <a:ext cx="5240537" cy="1405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sz="4267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SILENCE, je pense!
</a:t>
            </a:r>
            <a:endParaRPr lang="en-US" sz="4267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2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4530" y="2326717"/>
            <a:ext cx="9762941" cy="2966899"/>
          </a:xfrm>
        </p:spPr>
        <p:txBody>
          <a:bodyPr>
            <a:noAutofit/>
          </a:bodyPr>
          <a:lstStyle/>
          <a:p>
            <a:r>
              <a:rPr lang="fr-FR" sz="5867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Hush</a:t>
            </a:r>
            <a:r>
              <a:rPr lang="fr-FR" sz="5867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...! ! !</a:t>
            </a:r>
            <a:br>
              <a:rPr lang="fr-FR" sz="5867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fr-FR" sz="5867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Calme!
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6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09585"/>
            <a:fld id="{E51B06EF-6464-E742-BD97-9FAFD802D636}" type="slidenum">
              <a:rPr lang="en-US" sz="2400">
                <a:solidFill>
                  <a:prstClr val="black"/>
                </a:solidFill>
                <a:latin typeface="Calibri"/>
              </a:rPr>
              <a:pPr defTabSz="609585"/>
              <a:t>16</a:t>
            </a:fld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93265" y="2208623"/>
            <a:ext cx="4228022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609585"/>
            <a:r>
              <a:rPr lang="fr-FR" sz="2800" b="1" dirty="0">
                <a:solidFill>
                  <a:srgbClr val="FF0000"/>
                </a:solidFill>
                <a:latin typeface="Tahoma"/>
              </a:rPr>
              <a:t>C'est mon tour! 
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821287" y="2208622"/>
            <a:ext cx="3591372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609585"/>
            <a:r>
              <a:rPr lang="fr-FR" sz="2800" b="1" dirty="0">
                <a:solidFill>
                  <a:srgbClr val="FF0000"/>
                </a:solidFill>
                <a:latin typeface="Tahoma"/>
              </a:rPr>
              <a:t>Tant de besoins! 
</a:t>
            </a:r>
          </a:p>
        </p:txBody>
      </p:sp>
      <p:pic>
        <p:nvPicPr>
          <p:cNvPr id="8" name="Image 7" descr="7288453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983" y="2922013"/>
            <a:ext cx="2052140" cy="20521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29903" y="5505530"/>
            <a:ext cx="264522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609585"/>
            <a:r>
              <a:rPr lang="fr-FR">
                <a:solidFill>
                  <a:srgbClr val="3366FF"/>
                </a:solidFill>
              </a:rPr>
              <a:t>Quelle décision?
</a:t>
            </a:r>
            <a:endParaRPr lang="fr-FR" dirty="0">
              <a:solidFill>
                <a:srgbClr val="3366FF"/>
              </a:solidFill>
              <a:latin typeface="Calibri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8141" y="2817950"/>
            <a:ext cx="5106089" cy="33339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D70104-5029-4A27-B2FF-074017A0F47B}"/>
              </a:ext>
            </a:extLst>
          </p:cNvPr>
          <p:cNvSpPr/>
          <p:nvPr/>
        </p:nvSpPr>
        <p:spPr>
          <a:xfrm>
            <a:off x="728564" y="1341421"/>
            <a:ext cx="11713807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sz="4267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Changement</a:t>
            </a:r>
            <a:r>
              <a:rPr lang="en-US" sz="4267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Motivation – Engagement
</a:t>
            </a:r>
            <a:endParaRPr lang="en-US" sz="426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03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981200" y="1157952"/>
            <a:ext cx="8229600" cy="1143000"/>
          </a:xfrm>
        </p:spPr>
        <p:txBody>
          <a:bodyPr/>
          <a:lstStyle/>
          <a:p>
            <a:r>
              <a:rPr lang="fr-FR" sz="4267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507257"/>
            <a:ext cx="8229600" cy="2753675"/>
          </a:xfrm>
        </p:spPr>
        <p:txBody>
          <a:bodyPr>
            <a:normAutofit/>
          </a:bodyPr>
          <a:lstStyle/>
          <a:p>
            <a:pPr lvl="0"/>
            <a:r>
              <a:rPr lang="fr-FR" sz="2800" dirty="0"/>
              <a:t>DEA email :			</a:t>
            </a:r>
            <a:r>
              <a:rPr lang="nl-NL" sz="2800" u="sng" dirty="0">
                <a:hlinkClick r:id="rId2"/>
              </a:rPr>
              <a:t>Internationalfd@iofc.org </a:t>
            </a:r>
            <a:endParaRPr lang="nl-NL" sz="2800" u="sng" dirty="0"/>
          </a:p>
          <a:p>
            <a:pPr lvl="0"/>
            <a:endParaRPr lang="fr-FR" sz="2800" dirty="0"/>
          </a:p>
          <a:p>
            <a:r>
              <a:rPr lang="fr-FR" sz="2800" dirty="0"/>
              <a:t>Site Internet :		</a:t>
            </a:r>
            <a:r>
              <a:rPr lang="pl-PL" sz="2800" dirty="0">
                <a:hlinkClick r:id="rId3"/>
              </a:rPr>
              <a:t>www.farmersdialogue.org</a:t>
            </a:r>
            <a:r>
              <a:rPr lang="pl-PL" sz="2800" dirty="0"/>
              <a:t/>
            </a:r>
            <a:br>
              <a:rPr lang="pl-PL" sz="2800" dirty="0"/>
            </a:br>
            <a:endParaRPr lang="fr-FR" sz="2800" dirty="0"/>
          </a:p>
          <a:p>
            <a:r>
              <a:rPr lang="fr-FR" sz="2800" dirty="0"/>
              <a:t>Facebook DEA :	 </a:t>
            </a:r>
            <a:r>
              <a:rPr lang="fr-FR" sz="2800" u="sng" dirty="0">
                <a:hlinkClick r:id="rId4"/>
              </a:rPr>
              <a:t>www.fb.com/FarmersDialogue</a:t>
            </a:r>
            <a:r>
              <a:rPr lang="fr-FR" sz="2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91037B-7981-4EB9-A884-8D6A5DDDD9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09585"/>
            <a:fld id="{E5210255-0A55-1D4A-95CD-5622E4974F56}" type="slidenum">
              <a:rPr lang="fr-FR" sz="2400">
                <a:solidFill>
                  <a:prstClr val="black"/>
                </a:solidFill>
                <a:latin typeface="Calibri"/>
              </a:rPr>
              <a:pPr defTabSz="609585"/>
              <a:t>17</a:t>
            </a:fld>
            <a:endParaRPr lang="fr-FR"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138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60790" y="1022681"/>
            <a:ext cx="10870421" cy="1162051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 entre Agriculteurs </a:t>
            </a:r>
            <a:br>
              <a:rPr lang="fr-FR" sz="4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« Initiatives et Changement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0790" y="2550302"/>
            <a:ext cx="6795924" cy="77830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Soyez le changement que vous voulez voir dans le monde!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707324" y="3249785"/>
            <a:ext cx="9503477" cy="2876379"/>
          </a:xfrm>
        </p:spPr>
        <p:txBody>
          <a:bodyPr>
            <a:normAutofit lnSpcReduction="10000"/>
          </a:bodyPr>
          <a:lstStyle/>
          <a:p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Il y a assez sur terre pour que tout le monde 
besoins, mais pas pour la cupidité de tout le monde.
En tant qu'agriculteur, je m'engage à prendre 
décisions sur une base d'ouverture et d'honnêteté. </a:t>
            </a:r>
          </a:p>
          <a:p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	
Nous sommes des intendants du sol et prévoyons de passer
Il en meilleur état pour les généra </a:t>
            </a:r>
            <a:r>
              <a:rPr 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tions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à venir!
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 descr="200235995-0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324" y="2539750"/>
            <a:ext cx="3433331" cy="35864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9D1F1A-BBF9-4AD7-B81C-19620E744D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09585"/>
            <a:fld id="{E5210255-0A55-1D4A-95CD-5622E4974F56}" type="slidenum">
              <a:rPr lang="fr-FR" sz="2400">
                <a:solidFill>
                  <a:prstClr val="black"/>
                </a:solidFill>
                <a:latin typeface="Calibri"/>
              </a:rPr>
              <a:pPr defTabSz="609585"/>
              <a:t>2</a:t>
            </a:fld>
            <a:endParaRPr lang="fr-FR"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51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48341" y="1066010"/>
            <a:ext cx="8695319" cy="727527"/>
          </a:xfrm>
        </p:spPr>
        <p:txBody>
          <a:bodyPr>
            <a:noAutofit/>
          </a:bodyPr>
          <a:lstStyle/>
          <a:p>
            <a:r>
              <a:rPr lang="en-US" sz="42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</a:t>
            </a:r>
            <a:r>
              <a:rPr lang="en-US" sz="42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Jensen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09585"/>
            <a:r>
              <a:rPr lang="en-US" sz="24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157"/>
          <a:stretch/>
        </p:blipFill>
        <p:spPr>
          <a:xfrm>
            <a:off x="884155" y="1873014"/>
            <a:ext cx="10237555" cy="43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5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00121-20111119-0935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1668622"/>
            <a:ext cx="10972800" cy="452543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99BE5B-D267-4125-8A31-42B20F0092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09585"/>
            <a:fld id="{E5210255-0A55-1D4A-95CD-5622E4974F56}" type="slidenum">
              <a:rPr lang="fr-FR" sz="2400">
                <a:solidFill>
                  <a:prstClr val="black"/>
                </a:solidFill>
                <a:latin typeface="Calibri"/>
              </a:rPr>
              <a:pPr defTabSz="609585"/>
              <a:t>4</a:t>
            </a:fld>
            <a:endParaRPr lang="fr-FR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F9BB55-1DC3-4C89-85F3-3C6169B8A32C}"/>
              </a:ext>
            </a:extLst>
          </p:cNvPr>
          <p:cNvSpPr/>
          <p:nvPr/>
        </p:nvSpPr>
        <p:spPr>
          <a:xfrm>
            <a:off x="609601" y="965669"/>
            <a:ext cx="7555273" cy="1405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fr-FR" sz="4267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Échanges entre agriculteurs
</a:t>
            </a:r>
          </a:p>
        </p:txBody>
      </p:sp>
    </p:spTree>
    <p:extLst>
      <p:ext uri="{BB962C8B-B14F-4D97-AF65-F5344CB8AC3E}">
        <p14:creationId xmlns:p14="http://schemas.microsoft.com/office/powerpoint/2010/main" val="248902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2043694" y="2138545"/>
            <a:ext cx="8229600" cy="319193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fr-FR" dirty="0"/>
              <a:t>Les agriculteurs partagent leurs expériences
Visites sur le terrain
Dialogues
Réseau international d'agriculteurs
Outils d'information et de communication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98F6EF-7F43-4853-9FB3-D55CBDD4F9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09585"/>
            <a:fld id="{E5210255-0A55-1D4A-95CD-5622E4974F56}" type="slidenum">
              <a:rPr lang="fr-FR" sz="2400">
                <a:solidFill>
                  <a:prstClr val="black"/>
                </a:solidFill>
                <a:latin typeface="Calibri"/>
              </a:rPr>
              <a:pPr defTabSz="609585"/>
              <a:t>5</a:t>
            </a:fld>
            <a:endParaRPr lang="fr-FR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04209" y="5473005"/>
            <a:ext cx="8708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Soyez le changement que vous voulez voir dans le monde!
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163DD2-1CAF-4894-90EC-7F0D01994ABF}"/>
              </a:ext>
            </a:extLst>
          </p:cNvPr>
          <p:cNvSpPr/>
          <p:nvPr/>
        </p:nvSpPr>
        <p:spPr>
          <a:xfrm>
            <a:off x="1142208" y="1247030"/>
            <a:ext cx="9907584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fr-F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 entre Agriculteurs </a:t>
            </a:r>
            <a:r>
              <a:rPr lang="fr-FR" sz="4267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Approche</a:t>
            </a:r>
          </a:p>
        </p:txBody>
      </p:sp>
    </p:spTree>
    <p:extLst>
      <p:ext uri="{BB962C8B-B14F-4D97-AF65-F5344CB8AC3E}">
        <p14:creationId xmlns:p14="http://schemas.microsoft.com/office/powerpoint/2010/main" val="28828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1020644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1721189"/>
            <a:ext cx="10972800" cy="452543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12EB67-B521-430D-946F-44D0D9BA04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09585"/>
            <a:fld id="{E5210255-0A55-1D4A-95CD-5622E4974F56}" type="slidenum">
              <a:rPr lang="fr-FR" sz="2400">
                <a:solidFill>
                  <a:prstClr val="black"/>
                </a:solidFill>
                <a:latin typeface="Calibri"/>
              </a:rPr>
              <a:pPr defTabSz="609585"/>
              <a:t>6</a:t>
            </a:fld>
            <a:endParaRPr lang="fr-FR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E09CEB-C119-477A-89F4-357CEBA01EED}"/>
              </a:ext>
            </a:extLst>
          </p:cNvPr>
          <p:cNvSpPr/>
          <p:nvPr/>
        </p:nvSpPr>
        <p:spPr>
          <a:xfrm>
            <a:off x="609600" y="1011657"/>
            <a:ext cx="5525102" cy="1405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fr-FR" sz="4267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Visites sur le Terrain
</a:t>
            </a:r>
          </a:p>
        </p:txBody>
      </p:sp>
    </p:spTree>
    <p:extLst>
      <p:ext uri="{BB962C8B-B14F-4D97-AF65-F5344CB8AC3E}">
        <p14:creationId xmlns:p14="http://schemas.microsoft.com/office/powerpoint/2010/main" val="46484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vertical 2"/>
          <p:cNvSpPr>
            <a:spLocks noGrp="1"/>
          </p:cNvSpPr>
          <p:nvPr>
            <p:ph type="title" orient="vert" idx="4294967295"/>
          </p:nvPr>
        </p:nvSpPr>
        <p:spPr>
          <a:xfrm rot="16200000">
            <a:off x="-1486331" y="3038549"/>
            <a:ext cx="5380252" cy="1067952"/>
          </a:xfrm>
        </p:spPr>
        <p:txBody>
          <a:bodyPr/>
          <a:lstStyle/>
          <a:p>
            <a:r>
              <a:rPr lang="fr-FR" sz="4267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Dialogues Internationaux
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500" y="1424140"/>
            <a:ext cx="8658104" cy="50122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E48D5F0-5B7E-4A27-A28B-C2F5BDD59A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09585"/>
            <a:fld id="{E5210255-0A55-1D4A-95CD-5622E4974F56}" type="slidenum">
              <a:rPr lang="fr-FR" sz="2400">
                <a:solidFill>
                  <a:prstClr val="black"/>
                </a:solidFill>
                <a:latin typeface="Calibri"/>
              </a:rPr>
              <a:pPr defTabSz="609585"/>
              <a:t>7</a:t>
            </a:fld>
            <a:endParaRPr lang="fr-FR"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51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 rot="16200000">
            <a:off x="-1143484" y="2687050"/>
            <a:ext cx="5148884" cy="1963420"/>
          </a:xfrm>
        </p:spPr>
        <p:txBody>
          <a:bodyPr/>
          <a:lstStyle/>
          <a:p>
            <a:r>
              <a:rPr lang="fr-FR" sz="4267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Histoires Personnelles
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490"/>
          <a:stretch/>
        </p:blipFill>
        <p:spPr>
          <a:xfrm>
            <a:off x="2518157" y="1082124"/>
            <a:ext cx="4260487" cy="56325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2761" y="1082125"/>
            <a:ext cx="4410695" cy="56325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E97A90-4B1C-40FE-A5C2-C0DEA5B490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09585"/>
            <a:fld id="{E5210255-0A55-1D4A-95CD-5622E4974F56}" type="slidenum">
              <a:rPr lang="fr-FR" sz="2400">
                <a:solidFill>
                  <a:prstClr val="black"/>
                </a:solidFill>
                <a:latin typeface="Calibri"/>
              </a:rPr>
              <a:pPr defTabSz="609585"/>
              <a:t>8</a:t>
            </a:fld>
            <a:endParaRPr lang="fr-FR"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36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4530" y="912075"/>
            <a:ext cx="9762941" cy="4381541"/>
          </a:xfrm>
        </p:spPr>
        <p:txBody>
          <a:bodyPr>
            <a:noAutofit/>
          </a:bodyPr>
          <a:lstStyle/>
          <a:p>
            <a:r>
              <a:rPr lang="fr-FR" sz="5867" b="1" dirty="0">
                <a:latin typeface="Calibri"/>
                <a:ea typeface="+mj-ea"/>
                <a:cs typeface="+mj-cs"/>
              </a:rPr>
              <a:t>MISSION</a:t>
            </a:r>
            <a:br>
              <a:rPr lang="fr-FR" sz="5867" b="1" dirty="0">
                <a:latin typeface="Calibri"/>
                <a:ea typeface="+mj-ea"/>
                <a:cs typeface="+mj-cs"/>
              </a:rPr>
            </a:br>
            <a:endParaRPr lang="fr-FR" sz="2667" dirty="0"/>
          </a:p>
          <a:p>
            <a:pPr lvl="0"/>
            <a:r>
              <a:rPr lang="en-US" sz="2667"/>
              <a:t>- To produce the food needed. </a:t>
            </a:r>
          </a:p>
          <a:p>
            <a:pPr lvl="0"/>
            <a:r>
              <a:rPr lang="en-US" sz="2667"/>
              <a:t>- To care for natural resources. </a:t>
            </a:r>
          </a:p>
          <a:p>
            <a:pPr lvl="0"/>
            <a:r>
              <a:rPr lang="en-US" sz="2667"/>
              <a:t>- To receive a fair return for their work. </a:t>
            </a:r>
          </a:p>
          <a:p>
            <a:pPr lvl="0"/>
            <a:r>
              <a:rPr lang="en-US" sz="2667"/>
              <a:t>- To have their voices heard.</a:t>
            </a:r>
          </a:p>
          <a:p>
            <a:pPr lvl="0"/>
            <a:r>
              <a:rPr lang="en-US" sz="2667"/>
              <a:t>- To contribute to global decision-making process.</a:t>
            </a:r>
          </a:p>
          <a:p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22401716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198</Words>
  <Application>Microsoft Macintosh PowerPoint</Application>
  <PresentationFormat>Personnalisé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1_Office Theme</vt:lpstr>
      <vt:lpstr>Dialogue entre Agriculteurs</vt:lpstr>
      <vt:lpstr>Dialogue entre Agriculteurs  et « Initiatives et Changement »</vt:lpstr>
      <vt:lpstr>Ove Jensen</vt:lpstr>
      <vt:lpstr>Présentation PowerPoint</vt:lpstr>
      <vt:lpstr>Présentation PowerPoint</vt:lpstr>
      <vt:lpstr>Présentation PowerPoint</vt:lpstr>
      <vt:lpstr>Dialogues Internationaux
</vt:lpstr>
      <vt:lpstr>Histoires Personnelles
</vt:lpstr>
      <vt:lpstr>Présentation PowerPoint</vt:lpstr>
      <vt:lpstr>Présentation PowerPoint</vt:lpstr>
      <vt:lpstr>Pour réhabiliter par l'agriculture, pour nourrir le monde
</vt:lpstr>
      <vt:lpstr>Les Principaux Enjeux Actuels
</vt:lpstr>
      <vt:lpstr>Les Agriculteurs Face à leur Vocation
</vt:lpstr>
      <vt:lpstr>Présentation PowerPoint</vt:lpstr>
      <vt:lpstr>Présentation PowerPoint</vt:lpstr>
      <vt:lpstr>Présentation PowerPoint</vt:lpstr>
      <vt:lpstr>COMMUNICATION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Tracie Mooneyham</dc:creator>
  <cp:lastModifiedBy>Bourdin</cp:lastModifiedBy>
  <cp:revision>15</cp:revision>
  <dcterms:created xsi:type="dcterms:W3CDTF">2019-01-05T17:11:12Z</dcterms:created>
  <dcterms:modified xsi:type="dcterms:W3CDTF">2020-07-09T12:34:32Z</dcterms:modified>
</cp:coreProperties>
</file>