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64" r:id="rId2"/>
    <p:sldId id="269" r:id="rId3"/>
    <p:sldId id="272" r:id="rId4"/>
    <p:sldId id="273" r:id="rId5"/>
    <p:sldId id="274" r:id="rId6"/>
    <p:sldId id="267" r:id="rId7"/>
    <p:sldId id="275" r:id="rId8"/>
    <p:sldId id="263" r:id="rId9"/>
    <p:sldId id="257" r:id="rId10"/>
    <p:sldId id="277" r:id="rId11"/>
    <p:sldId id="278" r:id="rId12"/>
    <p:sldId id="266" r:id="rId13"/>
    <p:sldId id="268" r:id="rId14"/>
    <p:sldId id="279" r:id="rId15"/>
    <p:sldId id="282" r:id="rId16"/>
    <p:sldId id="281" r:id="rId17"/>
    <p:sldId id="261" r:id="rId1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46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1940">
          <p15:clr>
            <a:srgbClr val="A4A3A4"/>
          </p15:clr>
        </p15:guide>
        <p15:guide id="4" pos="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8800"/>
    <a:srgbClr val="65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3" autoAdjust="0"/>
    <p:restoredTop sz="94670"/>
  </p:normalViewPr>
  <p:slideViewPr>
    <p:cSldViewPr snapToGrid="0" snapToObjects="1" showGuides="1">
      <p:cViewPr varScale="1">
        <p:scale>
          <a:sx n="82" d="100"/>
          <a:sy n="82" d="100"/>
        </p:scale>
        <p:origin x="-112" y="-712"/>
      </p:cViewPr>
      <p:guideLst>
        <p:guide orient="horz" pos="346"/>
        <p:guide orient="horz" pos="842"/>
        <p:guide orient="horz" pos="1940"/>
        <p:guide pos="3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3CFB4-0C0F-4A1F-86D9-D3CE1E56FFF1}" type="datetimeFigureOut">
              <a:rPr lang="en-US" smtClean="0"/>
              <a:t>09/07/20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82544-2D88-4AD3-AF27-E08CBE86FB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7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404477" y="2039384"/>
            <a:ext cx="4211973" cy="1102519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65B50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MAIN TITLE </a:t>
            </a:r>
            <a:br>
              <a:rPr lang="en-GB" dirty="0"/>
            </a:br>
            <a:r>
              <a:rPr lang="en-GB" dirty="0"/>
              <a:t>GOES HERE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04477" y="3380511"/>
            <a:ext cx="4211973" cy="648695"/>
          </a:xfrm>
        </p:spPr>
        <p:txBody>
          <a:bodyPr>
            <a:normAutofit/>
          </a:bodyPr>
          <a:lstStyle>
            <a:lvl1pPr marL="0" indent="0" algn="l">
              <a:buNone/>
              <a:defRPr sz="2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404814" y="4267815"/>
            <a:ext cx="4211636" cy="33544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GB" sz="1500" dirty="0"/>
              <a:t>-Authors of Presentation / Date 2018</a:t>
            </a:r>
            <a:endParaRPr lang="en-US" sz="15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1B53169-3BD2-B04D-92AC-1774A9921B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4923"/>
          <a:stretch/>
        </p:blipFill>
        <p:spPr>
          <a:xfrm>
            <a:off x="5020926" y="0"/>
            <a:ext cx="4123074" cy="5143500"/>
          </a:xfrm>
          <a:prstGeom prst="rect">
            <a:avLst/>
          </a:prstGeom>
        </p:spPr>
      </p:pic>
      <p:pic>
        <p:nvPicPr>
          <p:cNvPr id="5" name="Picture 4" descr="A picture containing object&#10;&#10;Description generated with high confidence">
            <a:extLst>
              <a:ext uri="{FF2B5EF4-FFF2-40B4-BE49-F238E27FC236}">
                <a16:creationId xmlns:a16="http://schemas.microsoft.com/office/drawing/2014/main" xmlns="" id="{604FE581-FF10-4DAA-8046-21258C456C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477" y="266721"/>
            <a:ext cx="3639319" cy="65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07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504658-11A6-4F99-9E0A-6E6894E9A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71525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4811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20396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47967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_im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05131" cy="517942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2164" y="1932485"/>
            <a:ext cx="6400800" cy="718153"/>
          </a:xfrm>
        </p:spPr>
        <p:txBody>
          <a:bodyPr/>
          <a:lstStyle>
            <a:lvl1pPr marL="0" indent="0" algn="ctr">
              <a:buNone/>
              <a:defRPr b="0" i="0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“Quote goes here”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867427" y="3708049"/>
            <a:ext cx="3470275" cy="31524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- Name Surname</a:t>
            </a:r>
          </a:p>
        </p:txBody>
      </p:sp>
    </p:spTree>
    <p:extLst>
      <p:ext uri="{BB962C8B-B14F-4D97-AF65-F5344CB8AC3E}">
        <p14:creationId xmlns:p14="http://schemas.microsoft.com/office/powerpoint/2010/main" val="85549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>
            <a:lvl1pPr>
              <a:defRPr sz="3500" b="1" i="0">
                <a:solidFill>
                  <a:srgbClr val="65B50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MAIN TITLE GOES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711908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5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Subtitle goes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210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046559"/>
            <a:ext cx="8229601" cy="665311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65B500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MAIN TITLE GOES HERE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4710"/>
            <a:ext cx="4040188" cy="2963466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4710"/>
            <a:ext cx="4041775" cy="2963466"/>
          </a:xfrm>
        </p:spPr>
        <p:txBody>
          <a:bodyPr/>
          <a:lstStyle>
            <a:lvl1pPr>
              <a:defRPr sz="2400">
                <a:solidFill>
                  <a:srgbClr val="595959"/>
                </a:solidFill>
              </a:defRPr>
            </a:lvl1pPr>
            <a:lvl2pPr>
              <a:defRPr sz="2000">
                <a:solidFill>
                  <a:srgbClr val="595959"/>
                </a:solidFill>
              </a:defRPr>
            </a:lvl2pPr>
            <a:lvl3pPr>
              <a:defRPr sz="1800">
                <a:solidFill>
                  <a:srgbClr val="595959"/>
                </a:solidFill>
              </a:defRPr>
            </a:lvl3pPr>
            <a:lvl4pPr>
              <a:defRPr sz="1600">
                <a:solidFill>
                  <a:srgbClr val="595959"/>
                </a:solidFill>
              </a:defRPr>
            </a:lvl4pPr>
            <a:lvl5pPr>
              <a:defRPr sz="1600">
                <a:solidFill>
                  <a:srgbClr val="595959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40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>
                <a:solidFill>
                  <a:srgbClr val="595959"/>
                </a:solidFill>
              </a:defRPr>
            </a:lvl1pPr>
            <a:lvl2pPr>
              <a:defRPr sz="2400">
                <a:solidFill>
                  <a:srgbClr val="595959"/>
                </a:solidFill>
              </a:defRPr>
            </a:lvl2pPr>
            <a:lvl3pPr>
              <a:defRPr sz="2000">
                <a:solidFill>
                  <a:srgbClr val="595959"/>
                </a:solidFill>
              </a:defRPr>
            </a:lvl3pPr>
            <a:lvl4pPr>
              <a:defRPr sz="1800">
                <a:solidFill>
                  <a:srgbClr val="595959"/>
                </a:solidFill>
              </a:defRPr>
            </a:lvl4pPr>
            <a:lvl5pPr>
              <a:defRPr sz="1800">
                <a:solidFill>
                  <a:srgbClr val="595959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890644" y="1201203"/>
            <a:ext cx="2437177" cy="243717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49623" y="2157445"/>
            <a:ext cx="2437177" cy="2437178"/>
          </a:xfrm>
        </p:spPr>
        <p:txBody>
          <a:bodyPr/>
          <a:lstStyle>
            <a:lvl1pPr>
              <a:defRPr>
                <a:solidFill>
                  <a:srgbClr val="595959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3145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6372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32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32814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763236"/>
            <a:ext cx="9144000" cy="525"/>
          </a:xfrm>
          <a:prstGeom prst="line">
            <a:avLst/>
          </a:prstGeom>
          <a:ln>
            <a:solidFill>
              <a:srgbClr val="86BC2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 txBox="1">
            <a:spLocks/>
          </p:cNvSpPr>
          <p:nvPr userDrawn="1"/>
        </p:nvSpPr>
        <p:spPr>
          <a:xfrm>
            <a:off x="6151057" y="175655"/>
            <a:ext cx="2535743" cy="588106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Tx/>
              <a:buNone/>
              <a:defRPr lang="en-US" sz="1600" b="1" i="0" kern="1200" baseline="0" smtClean="0">
                <a:solidFill>
                  <a:srgbClr val="86BC25"/>
                </a:solidFill>
                <a:effectLst/>
                <a:latin typeface="Arial"/>
                <a:ea typeface="Arial Narrow" charset="0"/>
                <a:cs typeface="Arial"/>
              </a:defRPr>
            </a:lvl1pPr>
            <a:lvl2pPr marL="800100" indent="-3429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/>
              <a:buChar char="•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2pPr>
            <a:lvl3pPr marL="1257300" indent="-34290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Arial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3pPr>
            <a:lvl4pPr marL="1546225" indent="-28575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4pPr>
            <a:lvl5pPr marL="1893887" indent="-285750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Arial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Dosis Bold"/>
                <a:ea typeface="+mn-ea"/>
                <a:cs typeface="Dosis Bold"/>
              </a:defRPr>
            </a:lvl5pPr>
            <a:lvl6pPr marL="229076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25725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970213" indent="-344488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313113" indent="-344488" algn="l" defTabSz="914400" rtl="0" eaLnBrk="1" latinLnBrk="0" hangingPunct="1">
              <a:spcBef>
                <a:spcPts val="6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Char char="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dirty="0"/>
              <a:t>Building trust across</a:t>
            </a:r>
            <a:br>
              <a:rPr lang="en-GB" sz="1200" dirty="0"/>
            </a:br>
            <a:r>
              <a:rPr lang="en-GB" sz="1200" dirty="0"/>
              <a:t>the world’s divides</a:t>
            </a:r>
            <a:endParaRPr lang="en-GB" sz="1200" dirty="0">
              <a:solidFill>
                <a:srgbClr val="97C530"/>
              </a:solidFill>
              <a:latin typeface="Helvetica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558B1C6-553F-40D6-B4FB-542FE7C2535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457200" y="286550"/>
            <a:ext cx="2011854" cy="36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3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  <p:sldLayoutId id="2147483649" r:id="rId3"/>
    <p:sldLayoutId id="2147483651" r:id="rId4"/>
    <p:sldLayoutId id="2147483652" r:id="rId5"/>
    <p:sldLayoutId id="2147483650" r:id="rId6"/>
    <p:sldLayoutId id="2147483657" r:id="rId7"/>
    <p:sldLayoutId id="2147483658" r:id="rId8"/>
    <p:sldLayoutId id="2147483659" r:id="rId9"/>
    <p:sldLayoutId id="2147483662" r:id="rId10"/>
    <p:sldLayoutId id="2147483660" r:id="rId11"/>
    <p:sldLayoutId id="2147483661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rmersdialogue.org/" TargetMode="External"/><Relationship Id="rId4" Type="http://schemas.openxmlformats.org/officeDocument/2006/relationships/hyperlink" Target="http://www.fb.com/FarmersDialogue" TargetMode="External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secure.iofc.org/controlpanel/index.php?topic=details_mailalias&amp;id=91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emf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4477" y="2039384"/>
            <a:ext cx="5214546" cy="1102519"/>
          </a:xfrm>
        </p:spPr>
        <p:txBody>
          <a:bodyPr/>
          <a:lstStyle/>
          <a:p>
            <a:r>
              <a:rPr lang="en-US" dirty="0"/>
              <a:t>FARMERS’ DIALOGUE</a:t>
            </a:r>
            <a:br>
              <a:rPr lang="en-US" dirty="0"/>
            </a:br>
            <a:r>
              <a:rPr lang="en-US" dirty="0"/>
              <a:t>International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Where farmers renew their calling </a:t>
            </a:r>
          </a:p>
          <a:p>
            <a:r>
              <a:rPr lang="en-US" dirty="0"/>
              <a:t>to feed the world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-Claude Bourdin / October 2018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48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443831" y="1550139"/>
            <a:ext cx="6256337" cy="33099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Sustainable </a:t>
            </a:r>
            <a:r>
              <a:rPr lang="en-GB" sz="2100" dirty="0" smtClean="0">
                <a:solidFill>
                  <a:srgbClr val="FF0000"/>
                </a:solidFill>
              </a:rPr>
              <a:t>Development Goals</a:t>
            </a:r>
            <a:r>
              <a:rPr lang="en-GB" sz="2100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1650" dirty="0" smtClean="0"/>
              <a:t>(SDG </a:t>
            </a:r>
            <a:r>
              <a:rPr lang="en-GB" sz="1650" dirty="0" smtClean="0"/>
              <a:t>of United Nations)</a:t>
            </a:r>
          </a:p>
          <a:p>
            <a:pPr marL="0" lvl="0" indent="0" algn="ctr">
              <a:buNone/>
            </a:pPr>
            <a:r>
              <a:rPr lang="en-GB" sz="1650" dirty="0" smtClean="0"/>
              <a:t>n</a:t>
            </a:r>
            <a:r>
              <a:rPr lang="en-GB" sz="1650" dirty="0" smtClean="0"/>
              <a:t>° 1</a:t>
            </a:r>
            <a:r>
              <a:rPr lang="en-GB" sz="1650" dirty="0" smtClean="0"/>
              <a:t> </a:t>
            </a:r>
            <a:r>
              <a:rPr lang="en-GB" sz="1650" dirty="0" smtClean="0"/>
              <a:t>and 2: No poverty </a:t>
            </a:r>
            <a:r>
              <a:rPr lang="fr-FR" sz="1650" dirty="0" smtClean="0"/>
              <a:t>–</a:t>
            </a:r>
            <a:r>
              <a:rPr lang="en-GB" sz="1650" dirty="0" smtClean="0"/>
              <a:t> Zero </a:t>
            </a:r>
            <a:r>
              <a:rPr lang="en-GB" sz="1650" dirty="0" smtClean="0"/>
              <a:t>hunger </a:t>
            </a:r>
          </a:p>
          <a:p>
            <a:pPr marL="0" lvl="0" indent="0" algn="ctr">
              <a:buNone/>
            </a:pPr>
            <a:r>
              <a:rPr lang="fr-FR" sz="1650" dirty="0"/>
              <a:t>n</a:t>
            </a:r>
            <a:r>
              <a:rPr lang="en-GB" sz="1650" dirty="0" smtClean="0"/>
              <a:t>° 11: Sustainable cities and communities</a:t>
            </a:r>
          </a:p>
          <a:p>
            <a:pPr marL="0" lvl="0" indent="0" algn="ctr">
              <a:buNone/>
            </a:pPr>
            <a:r>
              <a:rPr lang="fr-FR" sz="1650" dirty="0" smtClean="0"/>
              <a:t>n° 13 -15: </a:t>
            </a:r>
            <a:r>
              <a:rPr lang="fr-FR" sz="1650" dirty="0" err="1" smtClean="0"/>
              <a:t>Climate</a:t>
            </a:r>
            <a:r>
              <a:rPr lang="fr-FR" sz="1650" dirty="0" smtClean="0"/>
              <a:t> action – Life on land</a:t>
            </a:r>
            <a:endParaRPr lang="en-GB" sz="1650" dirty="0" smtClean="0"/>
          </a:p>
          <a:p>
            <a:pPr marL="0" lvl="0" indent="0" algn="ctr">
              <a:buNone/>
            </a:pPr>
            <a:r>
              <a:rPr lang="fr-FR" sz="1650" dirty="0" smtClean="0"/>
              <a:t>n° 17</a:t>
            </a:r>
            <a:r>
              <a:rPr lang="en-GB" sz="1650" dirty="0" smtClean="0"/>
              <a:t>: </a:t>
            </a:r>
            <a:r>
              <a:rPr lang="en-GB" sz="1650" dirty="0" smtClean="0"/>
              <a:t>Global partnership </a:t>
            </a:r>
            <a:r>
              <a:rPr lang="en-GB" sz="1650" dirty="0" smtClean="0"/>
              <a:t>for sustainable </a:t>
            </a:r>
            <a:r>
              <a:rPr lang="en-GB" sz="1650" dirty="0" smtClean="0"/>
              <a:t>development</a:t>
            </a:r>
          </a:p>
          <a:p>
            <a:pPr marL="0" indent="0">
              <a:spcBef>
                <a:spcPts val="0"/>
              </a:spcBef>
              <a:buNone/>
            </a:pPr>
            <a:endParaRPr lang="en-GB" sz="21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2100" dirty="0" smtClean="0"/>
              <a:t>The Principles and Aims of the Association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GB" sz="2100" dirty="0" smtClean="0">
                <a:solidFill>
                  <a:srgbClr val="FF0000"/>
                </a:solidFill>
              </a:rPr>
              <a:t>« Initiatives of Change International »</a:t>
            </a:r>
            <a:r>
              <a:rPr lang="en-GB" dirty="0" smtClean="0"/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GB" sz="15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en-GB" sz="1500" dirty="0" smtClean="0"/>
              <a:t>and particularly its « Initiative for Land, Lives and Peace »</a:t>
            </a:r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AE60CA1-7D1E-4E8B-AAAB-AFEB14AC3CE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10</a:t>
            </a:fld>
            <a:endParaRPr lang="fr-F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82BEF26-914C-4A13-866C-5D6C44DE92B9}"/>
              </a:ext>
            </a:extLst>
          </p:cNvPr>
          <p:cNvSpPr/>
          <p:nvPr/>
        </p:nvSpPr>
        <p:spPr>
          <a:xfrm>
            <a:off x="731941" y="972094"/>
            <a:ext cx="7680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Farmers’ Dialogue General Framework</a:t>
            </a:r>
          </a:p>
        </p:txBody>
      </p:sp>
    </p:spTree>
    <p:extLst>
      <p:ext uri="{BB962C8B-B14F-4D97-AF65-F5344CB8AC3E}">
        <p14:creationId xmlns:p14="http://schemas.microsoft.com/office/powerpoint/2010/main" val="3362521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3DAA195E-9D1F-4708-98F7-331A9D1341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11</a:t>
            </a:fld>
            <a:endParaRPr lang="fr-FR"/>
          </a:p>
        </p:txBody>
      </p:sp>
      <p:pic>
        <p:nvPicPr>
          <p:cNvPr id="4" name="Espace réservé du contenu 3" descr="DSCN1939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834" y="2249819"/>
            <a:ext cx="4990331" cy="2743211"/>
          </a:xfrm>
        </p:spPr>
      </p:pic>
      <p:sp>
        <p:nvSpPr>
          <p:cNvPr id="2" name="Titre 1"/>
          <p:cNvSpPr>
            <a:spLocks noGrp="1"/>
          </p:cNvSpPr>
          <p:nvPr>
            <p:ph type="ctrTitle" idx="4294967295"/>
          </p:nvPr>
        </p:nvSpPr>
        <p:spPr>
          <a:xfrm>
            <a:off x="0" y="783027"/>
            <a:ext cx="8729560" cy="66516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To rehabilitate through </a:t>
            </a:r>
            <a:r>
              <a:rPr lang="fr-FR" b="1" dirty="0">
                <a:solidFill>
                  <a:srgbClr val="008000"/>
                </a:solidFill>
              </a:rPr>
              <a:t/>
            </a:r>
            <a:br>
              <a:rPr lang="fr-FR" b="1" dirty="0">
                <a:solidFill>
                  <a:srgbClr val="008000"/>
                </a:solidFill>
              </a:rPr>
            </a:br>
            <a:r>
              <a:rPr lang="fr-FR" b="1" dirty="0">
                <a:solidFill>
                  <a:srgbClr val="008000"/>
                </a:solidFill>
              </a:rPr>
              <a:t>agriculture, </a:t>
            </a:r>
            <a:r>
              <a:rPr lang="en-GB" b="1" dirty="0" smtClean="0">
                <a:solidFill>
                  <a:srgbClr val="008000"/>
                </a:solidFill>
              </a:rPr>
              <a:t>to feed </a:t>
            </a:r>
            <a:r>
              <a:rPr lang="fr-FR" b="1" dirty="0" smtClean="0">
                <a:solidFill>
                  <a:srgbClr val="008000"/>
                </a:solidFill>
              </a:rPr>
              <a:t>the </a:t>
            </a:r>
            <a:r>
              <a:rPr lang="fr-FR" b="1" dirty="0">
                <a:solidFill>
                  <a:srgbClr val="008000"/>
                </a:solidFill>
              </a:rPr>
              <a:t>world</a:t>
            </a:r>
          </a:p>
        </p:txBody>
      </p:sp>
    </p:spTree>
    <p:extLst>
      <p:ext uri="{BB962C8B-B14F-4D97-AF65-F5344CB8AC3E}">
        <p14:creationId xmlns:p14="http://schemas.microsoft.com/office/powerpoint/2010/main" val="413763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85900" y="943193"/>
            <a:ext cx="6172200" cy="857250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8000"/>
                </a:solidFill>
              </a:rPr>
              <a:t>The Major </a:t>
            </a:r>
            <a:r>
              <a:rPr lang="en-GB" b="1" dirty="0" smtClean="0">
                <a:solidFill>
                  <a:srgbClr val="008000"/>
                </a:solidFill>
              </a:rPr>
              <a:t>Current</a:t>
            </a:r>
            <a:r>
              <a:rPr lang="fr-FR" b="1" dirty="0" smtClean="0">
                <a:solidFill>
                  <a:srgbClr val="008000"/>
                </a:solidFill>
              </a:rPr>
              <a:t> </a:t>
            </a:r>
            <a:r>
              <a:rPr lang="fr-FR" b="1" dirty="0">
                <a:solidFill>
                  <a:srgbClr val="008000"/>
                </a:solidFill>
              </a:rPr>
              <a:t>Issues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85900" y="1800443"/>
            <a:ext cx="6172200" cy="1717022"/>
          </a:xfrm>
        </p:spPr>
        <p:txBody>
          <a:bodyPr>
            <a:noAutofit/>
          </a:bodyPr>
          <a:lstStyle/>
          <a:p>
            <a:r>
              <a:rPr lang="en-GB" dirty="0" smtClean="0"/>
              <a:t>Poverty</a:t>
            </a:r>
          </a:p>
          <a:p>
            <a:r>
              <a:rPr lang="en-GB" dirty="0" smtClean="0"/>
              <a:t>Food production for an increasing global population</a:t>
            </a:r>
          </a:p>
          <a:p>
            <a:r>
              <a:rPr lang="fr-FR" dirty="0" smtClean="0"/>
              <a:t>Care </a:t>
            </a:r>
            <a:r>
              <a:rPr lang="fr-FR" dirty="0"/>
              <a:t>for the </a:t>
            </a:r>
            <a:r>
              <a:rPr lang="en-GB" dirty="0" smtClean="0"/>
              <a:t>environment</a:t>
            </a:r>
          </a:p>
          <a:p>
            <a:pPr marL="0" indent="0">
              <a:buNone/>
            </a:pPr>
            <a:r>
              <a:rPr lang="fr-FR" dirty="0"/>
              <a:t>										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485900" y="3440399"/>
            <a:ext cx="6172200" cy="14194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 are in the front line </a:t>
            </a:r>
          </a:p>
          <a:p>
            <a:pPr marL="0" indent="0" algn="ctr">
              <a:buNone/>
            </a:pPr>
            <a:r>
              <a:rPr lang="en-GB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contribute with solutions </a:t>
            </a:r>
          </a:p>
          <a:p>
            <a:pPr marL="0" indent="0" algn="ctr">
              <a:buNone/>
            </a:pPr>
            <a:r>
              <a:rPr lang="en-GB" sz="2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each of these challenges</a:t>
            </a:r>
          </a:p>
          <a:p>
            <a:pPr marL="0" indent="0" algn="ctr">
              <a:buNone/>
            </a:pPr>
            <a:endParaRPr lang="fr-FR" b="1" i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AA684BE-B9D4-4F70-8D9E-F1B209292F6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7205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25186" y="876020"/>
            <a:ext cx="6293627" cy="857250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008000"/>
                </a:solidFill>
              </a:rPr>
              <a:t>Farmers Facing Their Calling</a:t>
            </a:r>
            <a:endParaRPr lang="en-GB" b="1" dirty="0">
              <a:solidFill>
                <a:srgbClr val="008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85900" y="1722735"/>
            <a:ext cx="4409182" cy="1698029"/>
          </a:xfrm>
        </p:spPr>
        <p:txBody>
          <a:bodyPr>
            <a:normAutofit/>
          </a:bodyPr>
          <a:lstStyle/>
          <a:p>
            <a:r>
              <a:rPr lang="en-GB" sz="1650" dirty="0" smtClean="0"/>
              <a:t>Teamwork between farmers</a:t>
            </a:r>
          </a:p>
          <a:p>
            <a:r>
              <a:rPr lang="en-GB" sz="1650" dirty="0" smtClean="0"/>
              <a:t>Professional common organisations</a:t>
            </a:r>
          </a:p>
          <a:p>
            <a:r>
              <a:rPr lang="en-GB" sz="1650" dirty="0" smtClean="0"/>
              <a:t>Simple and practical technical solutions</a:t>
            </a:r>
          </a:p>
          <a:p>
            <a:r>
              <a:rPr lang="en-GB" sz="1650" dirty="0" smtClean="0"/>
              <a:t>Marketing</a:t>
            </a:r>
          </a:p>
          <a:p>
            <a:endParaRPr lang="fr-FR" sz="1650" dirty="0"/>
          </a:p>
          <a:p>
            <a:endParaRPr lang="fr-FR" sz="1650" dirty="0"/>
          </a:p>
          <a:p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488317" y="3072275"/>
            <a:ext cx="5208953" cy="15223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What hinders the farmers?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Where are the resistances?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rgbClr val="FF0000"/>
                </a:solidFill>
              </a:rPr>
              <a:t>What obstacles are there?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1C8292-DE2D-4257-8B34-08F1B96BB8F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7035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1B06EF-6464-E742-BD97-9FAFD802D636}" type="slidenum">
              <a:rPr lang="en-US" smtClean="0"/>
              <a:t>14</a:t>
            </a:fld>
            <a:endParaRPr lang="en-US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2602" y="1466950"/>
            <a:ext cx="1645234" cy="109682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062602" y="2552231"/>
            <a:ext cx="1645234" cy="3000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GB" sz="1350" dirty="0" smtClean="0">
                <a:latin typeface="Tahoma"/>
              </a:rPr>
              <a:t>Need of light ? </a:t>
            </a:r>
            <a:endParaRPr lang="en-GB" sz="1350" dirty="0">
              <a:latin typeface="Tahoma"/>
            </a:endParaRPr>
          </a:p>
        </p:txBody>
      </p:sp>
      <p:pic>
        <p:nvPicPr>
          <p:cNvPr id="7" name="Image 6" descr="BU0052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8317" y="2949385"/>
            <a:ext cx="1971235" cy="55300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485418" y="3521574"/>
            <a:ext cx="2345317" cy="3000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1350" dirty="0">
                <a:latin typeface="Tahoma"/>
              </a:rPr>
              <a:t>What needs to be unlocked?</a:t>
            </a:r>
          </a:p>
        </p:txBody>
      </p:sp>
      <p:pic>
        <p:nvPicPr>
          <p:cNvPr id="9" name="Image 8" descr="BU005271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877" y="2752669"/>
            <a:ext cx="870533" cy="1132676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2996721" y="3873804"/>
            <a:ext cx="1948422" cy="30008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fr-FR" sz="1350" dirty="0">
                <a:latin typeface="Tahoma"/>
              </a:rPr>
              <a:t>Useless? Get rid of it! </a:t>
            </a:r>
          </a:p>
        </p:txBody>
      </p:sp>
      <p:pic>
        <p:nvPicPr>
          <p:cNvPr id="11" name="Image 10" descr="j0182512.jpg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7120" y="1466950"/>
            <a:ext cx="1090793" cy="909305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727913" y="1559697"/>
            <a:ext cx="2502604" cy="7155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350" dirty="0" smtClean="0">
                <a:latin typeface="Tahoma"/>
              </a:rPr>
              <a:t>I take time in silence, </a:t>
            </a:r>
          </a:p>
          <a:p>
            <a:r>
              <a:rPr lang="en-GB" sz="1350" dirty="0" smtClean="0">
                <a:latin typeface="Tahoma"/>
              </a:rPr>
              <a:t>I look at my life, </a:t>
            </a:r>
          </a:p>
          <a:p>
            <a:r>
              <a:rPr lang="en-GB" sz="1350" dirty="0" smtClean="0">
                <a:latin typeface="Tahoma"/>
              </a:rPr>
              <a:t>I compare it with my ideals, …</a:t>
            </a:r>
            <a:endParaRPr lang="en-GB" sz="1350" dirty="0">
              <a:latin typeface="Tahoma"/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9455" y="2752670"/>
            <a:ext cx="1177266" cy="117726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2CDC1B5-E318-4819-89C4-C44186A7BFF0}"/>
              </a:ext>
            </a:extLst>
          </p:cNvPr>
          <p:cNvSpPr/>
          <p:nvPr/>
        </p:nvSpPr>
        <p:spPr>
          <a:xfrm>
            <a:off x="693847" y="835801"/>
            <a:ext cx="48542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SILENCE, I am thinking!</a:t>
            </a:r>
          </a:p>
        </p:txBody>
      </p:sp>
    </p:spTree>
    <p:extLst>
      <p:ext uri="{BB962C8B-B14F-4D97-AF65-F5344CB8AC3E}">
        <p14:creationId xmlns:p14="http://schemas.microsoft.com/office/powerpoint/2010/main" val="215532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0897" y="1745038"/>
            <a:ext cx="7322206" cy="2225174"/>
          </a:xfrm>
        </p:spPr>
        <p:txBody>
          <a:bodyPr>
            <a:noAutofit/>
          </a:bodyPr>
          <a:lstStyle/>
          <a:p>
            <a:r>
              <a:rPr lang="fr-FR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HUSH …! ! !</a:t>
            </a:r>
            <a:br>
              <a:rPr lang="fr-FR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fr-FR" sz="4400" b="1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Quiet !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6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1B06EF-6464-E742-BD97-9FAFD802D636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1993049" y="1522887"/>
            <a:ext cx="2386282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100" b="1" dirty="0" smtClean="0">
                <a:solidFill>
                  <a:srgbClr val="FF0000"/>
                </a:solidFill>
                <a:latin typeface="Tahoma"/>
              </a:rPr>
              <a:t>It’s my turn ! </a:t>
            </a:r>
            <a:endParaRPr lang="en-GB" sz="2100" b="1" dirty="0">
              <a:solidFill>
                <a:srgbClr val="FF0000"/>
              </a:solidFill>
              <a:latin typeface="Tahoma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79331" y="1511095"/>
            <a:ext cx="2693529" cy="415498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100" b="1" dirty="0" smtClean="0">
                <a:solidFill>
                  <a:srgbClr val="FF0000"/>
                </a:solidFill>
                <a:latin typeface="Tahoma"/>
              </a:rPr>
              <a:t>So many needs! </a:t>
            </a:r>
            <a:endParaRPr lang="en-GB" sz="2100" b="1" dirty="0">
              <a:solidFill>
                <a:srgbClr val="FF0000"/>
              </a:solidFill>
              <a:latin typeface="Tahoma"/>
            </a:endParaRPr>
          </a:p>
        </p:txBody>
      </p:sp>
      <p:pic>
        <p:nvPicPr>
          <p:cNvPr id="8" name="Image 7" descr="72884537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9987" y="2191509"/>
            <a:ext cx="1539105" cy="153910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39987" y="4153476"/>
            <a:ext cx="1839926" cy="3000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350" dirty="0" smtClean="0">
                <a:solidFill>
                  <a:srgbClr val="3366FF"/>
                </a:solidFill>
              </a:rPr>
              <a:t>Which decision?</a:t>
            </a:r>
            <a:endParaRPr lang="en-GB" sz="1350" dirty="0">
              <a:solidFill>
                <a:srgbClr val="3366FF"/>
              </a:solidFill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83605" y="2113462"/>
            <a:ext cx="3829567" cy="250043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9D70104-5029-4A27-B2FF-074017A0F47B}"/>
              </a:ext>
            </a:extLst>
          </p:cNvPr>
          <p:cNvSpPr/>
          <p:nvPr/>
        </p:nvSpPr>
        <p:spPr>
          <a:xfrm>
            <a:off x="996341" y="965583"/>
            <a:ext cx="71513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</a:t>
            </a:r>
            <a:r>
              <a:rPr lang="fr-FR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Motivation </a:t>
            </a:r>
            <a:r>
              <a:rPr lang="fr-FR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Commitment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403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1485900" y="868464"/>
            <a:ext cx="6172200" cy="857250"/>
          </a:xfrm>
        </p:spPr>
        <p:txBody>
          <a:bodyPr/>
          <a:lstStyle/>
          <a:p>
            <a:r>
              <a:rPr lang="fr-FR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5900" y="1880443"/>
            <a:ext cx="6172200" cy="2065256"/>
          </a:xfrm>
        </p:spPr>
        <p:txBody>
          <a:bodyPr>
            <a:normAutofit/>
          </a:bodyPr>
          <a:lstStyle/>
          <a:p>
            <a:pPr lvl="0"/>
            <a:r>
              <a:rPr lang="fr-FR" sz="2100" dirty="0"/>
              <a:t>FDI email :			</a:t>
            </a:r>
            <a:r>
              <a:rPr lang="nl-NL" sz="2100" u="sng" dirty="0">
                <a:hlinkClick r:id="rId2"/>
              </a:rPr>
              <a:t>Internationalfd@iofc.org </a:t>
            </a:r>
            <a:endParaRPr lang="nl-NL" sz="2100" u="sng" dirty="0"/>
          </a:p>
          <a:p>
            <a:pPr lvl="0"/>
            <a:endParaRPr lang="fr-FR" sz="2100" dirty="0"/>
          </a:p>
          <a:p>
            <a:r>
              <a:rPr lang="fr-FR" sz="2100" dirty="0"/>
              <a:t>Site Internet :		</a:t>
            </a:r>
            <a:r>
              <a:rPr lang="pl-PL" sz="2100" dirty="0">
                <a:hlinkClick r:id="rId3"/>
              </a:rPr>
              <a:t>www.farmersdialogue.org</a:t>
            </a:r>
            <a:r>
              <a:rPr lang="pl-PL" sz="2100" dirty="0"/>
              <a:t/>
            </a:r>
            <a:br>
              <a:rPr lang="pl-PL" sz="2100" dirty="0"/>
            </a:br>
            <a:endParaRPr lang="fr-FR" sz="2100" dirty="0"/>
          </a:p>
          <a:p>
            <a:r>
              <a:rPr lang="fr-FR" sz="2100" dirty="0"/>
              <a:t>Facebook DEA :	 </a:t>
            </a:r>
            <a:r>
              <a:rPr lang="fr-FR" sz="2100" u="sng" dirty="0">
                <a:hlinkClick r:id="rId4"/>
              </a:rPr>
              <a:t>www.fb.com/FarmersDialogue</a:t>
            </a:r>
            <a:r>
              <a:rPr lang="fr-FR" sz="210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991037B-7981-4EB9-A884-8D6A5DDDD9F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386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495592" y="767011"/>
            <a:ext cx="8152816" cy="871538"/>
          </a:xfrm>
        </p:spPr>
        <p:txBody>
          <a:bodyPr>
            <a:noAutofit/>
          </a:bodyPr>
          <a:lstStyle/>
          <a:p>
            <a:pPr algn="ctr"/>
            <a:r>
              <a:rPr lang="fr-FR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Farmers’ Dialogue </a:t>
            </a:r>
            <a:br>
              <a:rPr lang="fr-FR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3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« Initiatives of Change »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0658" y="1912726"/>
            <a:ext cx="6172200" cy="5837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the change you want to see </a:t>
            </a:r>
            <a:r>
              <a:rPr lang="fr-FR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fr-FR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world!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530493" y="2437339"/>
            <a:ext cx="7127608" cy="2157284"/>
          </a:xfrm>
        </p:spPr>
        <p:txBody>
          <a:bodyPr>
            <a:normAutofit/>
          </a:bodyPr>
          <a:lstStyle/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There is enough on earth for everyone’s </a:t>
            </a:r>
          </a:p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needs, but not for everyone’s greed.</a:t>
            </a:r>
          </a:p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 a farmer I commit myself to</a:t>
            </a:r>
            <a:r>
              <a:rPr lang="en-GB" sz="135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take </a:t>
            </a:r>
          </a:p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 on a basis of openness and honesty.  	</a:t>
            </a:r>
          </a:p>
          <a:p>
            <a:endParaRPr lang="en-GB" sz="135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are stewards of the soil and plan to pass</a:t>
            </a:r>
          </a:p>
          <a:p>
            <a:r>
              <a:rPr lang="en-GB" sz="1350" b="1" dirty="0" smtClean="0">
                <a:latin typeface="Arial" panose="020B0604020202020204" pitchFamily="34" charset="0"/>
                <a:cs typeface="Arial" panose="020B0604020202020204" pitchFamily="34" charset="0"/>
              </a:rPr>
              <a:t>it on in better condition to coming generations!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6" name="Image 5" descr="200235995-001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243" y="1904812"/>
            <a:ext cx="2574998" cy="268981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F9D1F1A-BBF9-4AD7-B81C-19620E744D4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6051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11255" y="799507"/>
            <a:ext cx="6521489" cy="545645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 Jensen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r>
              <a:rPr lang="en-US" dirty="0"/>
              <a:t>3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5157"/>
          <a:stretch/>
        </p:blipFill>
        <p:spPr>
          <a:xfrm>
            <a:off x="663116" y="1404760"/>
            <a:ext cx="7678166" cy="3297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54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IMG00121-20111119-0935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366916"/>
            <a:ext cx="8229600" cy="33940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E99BE5B-D267-4125-8A31-42B20F00923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4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2F9BB55-1DC3-4C89-85F3-3C6169B8A32C}"/>
              </a:ext>
            </a:extLst>
          </p:cNvPr>
          <p:cNvSpPr/>
          <p:nvPr/>
        </p:nvSpPr>
        <p:spPr>
          <a:xfrm>
            <a:off x="457200" y="724252"/>
            <a:ext cx="5718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Exchanges between farmers</a:t>
            </a:r>
            <a:endParaRPr lang="en-GB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28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4294967295"/>
          </p:nvPr>
        </p:nvSpPr>
        <p:spPr>
          <a:xfrm>
            <a:off x="1532771" y="1497013"/>
            <a:ext cx="6172200" cy="239395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GB" dirty="0" smtClean="0"/>
              <a:t>Farmers share their experiences</a:t>
            </a:r>
          </a:p>
          <a:p>
            <a:pPr lvl="0"/>
            <a:r>
              <a:rPr lang="en-GB" dirty="0" smtClean="0"/>
              <a:t>Field visits</a:t>
            </a:r>
          </a:p>
          <a:p>
            <a:pPr lvl="0"/>
            <a:r>
              <a:rPr lang="en-GB" dirty="0" smtClean="0"/>
              <a:t>Dialogues</a:t>
            </a:r>
          </a:p>
          <a:p>
            <a:r>
              <a:rPr lang="en-GB" dirty="0" smtClean="0"/>
              <a:t>International network of farmers</a:t>
            </a:r>
          </a:p>
          <a:p>
            <a:r>
              <a:rPr lang="en-GB" dirty="0" smtClean="0"/>
              <a:t>Tools for information and communication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B98F6EF-7F43-4853-9FB3-D55CBDD4F9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5</a:t>
            </a:fld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85900" y="4102220"/>
            <a:ext cx="61722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the change you want to see in the world!</a:t>
            </a:r>
            <a:endParaRPr lang="en-GB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D163DD2-1CAF-4894-90EC-7F0D01994ABF}"/>
              </a:ext>
            </a:extLst>
          </p:cNvPr>
          <p:cNvSpPr/>
          <p:nvPr/>
        </p:nvSpPr>
        <p:spPr>
          <a:xfrm>
            <a:off x="1572332" y="879945"/>
            <a:ext cx="59993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Farmers’ Dialogue - </a:t>
            </a:r>
            <a:r>
              <a:rPr lang="en-GB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endParaRPr lang="en-GB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87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1020644.JPG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417886"/>
            <a:ext cx="8229600" cy="3394075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A12EB67-B521-430D-946F-44D0D9BA046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6</a:t>
            </a:fld>
            <a:endParaRPr 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E09CEB-C119-477A-89F4-357CEBA01EED}"/>
              </a:ext>
            </a:extLst>
          </p:cNvPr>
          <p:cNvSpPr/>
          <p:nvPr/>
        </p:nvSpPr>
        <p:spPr>
          <a:xfrm>
            <a:off x="457200" y="758743"/>
            <a:ext cx="23396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-GB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Visits</a:t>
            </a:r>
            <a:endParaRPr lang="en-GB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846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vertical 2"/>
          <p:cNvSpPr>
            <a:spLocks noGrp="1"/>
          </p:cNvSpPr>
          <p:nvPr>
            <p:ph type="title" orient="vert" idx="4294967295"/>
          </p:nvPr>
        </p:nvSpPr>
        <p:spPr>
          <a:xfrm rot="16200000">
            <a:off x="-1114749" y="2278912"/>
            <a:ext cx="4035189" cy="800964"/>
          </a:xfrm>
        </p:spPr>
        <p:txBody>
          <a:bodyPr/>
          <a:lstStyle/>
          <a:p>
            <a:r>
              <a:rPr lang="fr-FR" sz="32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Dialogues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375" y="935182"/>
            <a:ext cx="6493578" cy="405375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E48D5F0-5B7E-4A27-A28B-C2F5BDD59AA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01510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-2163633" y="1454565"/>
            <a:ext cx="6172200" cy="645178"/>
          </a:xfrm>
        </p:spPr>
        <p:txBody>
          <a:bodyPr/>
          <a:lstStyle/>
          <a:p>
            <a:r>
              <a:rPr lang="en-GB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</a:t>
            </a:r>
            <a:br>
              <a:rPr lang="en-GB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32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Stories</a:t>
            </a:r>
            <a:endParaRPr lang="fr-FR" sz="3200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490"/>
          <a:stretch/>
        </p:blipFill>
        <p:spPr>
          <a:xfrm>
            <a:off x="1888617" y="811593"/>
            <a:ext cx="3195365" cy="42243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74570" y="811593"/>
            <a:ext cx="3308021" cy="422437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2E97A90-4B1C-40FE-A5C2-C0DEA5B490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E5210255-0A55-1D4A-95CD-5622E4974F56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25366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0897" y="684056"/>
            <a:ext cx="7322206" cy="3286156"/>
          </a:xfrm>
        </p:spPr>
        <p:txBody>
          <a:bodyPr>
            <a:noAutofit/>
          </a:bodyPr>
          <a:lstStyle/>
          <a:p>
            <a:r>
              <a:rPr lang="fr-FR" sz="4400" b="1" dirty="0">
                <a:latin typeface="Calibri"/>
                <a:ea typeface="+mj-ea"/>
                <a:cs typeface="+mj-cs"/>
              </a:rPr>
              <a:t>MISSION</a:t>
            </a:r>
            <a:br>
              <a:rPr lang="fr-FR" sz="4400" b="1" dirty="0">
                <a:latin typeface="Calibri"/>
                <a:ea typeface="+mj-ea"/>
                <a:cs typeface="+mj-cs"/>
              </a:rPr>
            </a:br>
            <a:endParaRPr lang="fr-FR" sz="2000" dirty="0"/>
          </a:p>
          <a:p>
            <a:pPr lvl="0"/>
            <a:r>
              <a:rPr lang="en-US" sz="2000" dirty="0"/>
              <a:t>- To produce the food needed. </a:t>
            </a:r>
          </a:p>
          <a:p>
            <a:pPr lvl="0"/>
            <a:r>
              <a:rPr lang="en-US" sz="2000" dirty="0"/>
              <a:t>- To care for natural resources. </a:t>
            </a:r>
          </a:p>
          <a:p>
            <a:pPr lvl="0"/>
            <a:r>
              <a:rPr lang="en-US" sz="2000" dirty="0"/>
              <a:t>- To receive a fair return for their work. </a:t>
            </a:r>
          </a:p>
          <a:p>
            <a:pPr lvl="0"/>
            <a:r>
              <a:rPr lang="en-US" sz="2000" dirty="0"/>
              <a:t>- To have their voices heard.</a:t>
            </a:r>
          </a:p>
          <a:p>
            <a:pPr lvl="0"/>
            <a:r>
              <a:rPr lang="en-US" sz="2000" dirty="0"/>
              <a:t>- To contribute to global decision-making process.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0171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</TotalTime>
  <Words>253</Words>
  <Application>Microsoft Macintosh PowerPoint</Application>
  <PresentationFormat>Présentation à l'écran (16:9)</PresentationFormat>
  <Paragraphs>94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Office Theme</vt:lpstr>
      <vt:lpstr>FARMERS’ DIALOGUE International</vt:lpstr>
      <vt:lpstr>Farmers’ Dialogue  and « Initiatives of Change »</vt:lpstr>
      <vt:lpstr>Ove Jensen</vt:lpstr>
      <vt:lpstr>Présentation PowerPoint</vt:lpstr>
      <vt:lpstr>Présentation PowerPoint</vt:lpstr>
      <vt:lpstr>Présentation PowerPoint</vt:lpstr>
      <vt:lpstr>International Dialogues</vt:lpstr>
      <vt:lpstr>Personal  Stories</vt:lpstr>
      <vt:lpstr>Présentation PowerPoint</vt:lpstr>
      <vt:lpstr>Présentation PowerPoint</vt:lpstr>
      <vt:lpstr>To rehabilitate through  agriculture, to feed the world</vt:lpstr>
      <vt:lpstr>The Major Current Issues</vt:lpstr>
      <vt:lpstr>Farmers Facing Their Calling</vt:lpstr>
      <vt:lpstr>Présentation PowerPoint</vt:lpstr>
      <vt:lpstr>Présentation PowerPoint</vt:lpstr>
      <vt:lpstr>Présentation PowerPoint</vt:lpstr>
      <vt:lpstr>COMMUNICATION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</dc:creator>
  <cp:lastModifiedBy>Bourdin</cp:lastModifiedBy>
  <cp:revision>51</cp:revision>
  <dcterms:created xsi:type="dcterms:W3CDTF">2018-01-23T10:27:35Z</dcterms:created>
  <dcterms:modified xsi:type="dcterms:W3CDTF">2020-07-09T12:34:23Z</dcterms:modified>
</cp:coreProperties>
</file>